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7556500" cy="10693400"/>
  <p:notesSz cx="6858000" cy="9144000"/>
  <p:embeddedFontLst>
    <p:embeddedFont>
      <p:font typeface="Trebuchet MS Bold" charset="1" panose="020B0703020202020204"/>
      <p:regular r:id="rId8"/>
    </p:embeddedFont>
    <p:embeddedFont>
      <p:font typeface="Trebuchet MS" charset="1" panose="020B0603020202020204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>
            <a:grpSpLocks noChangeAspect="true"/>
          </p:cNvGrpSpPr>
          <p:nvPr/>
        </p:nvGrpSpPr>
        <p:grpSpPr>
          <a:xfrm rot="0">
            <a:off x="899160" y="1984753"/>
            <a:ext cx="5761987" cy="6096"/>
            <a:chOff x="0" y="0"/>
            <a:chExt cx="5761990" cy="609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761990" cy="6096"/>
            </a:xfrm>
            <a:custGeom>
              <a:avLst/>
              <a:gdLst/>
              <a:ahLst/>
              <a:cxnLst/>
              <a:rect r="r" b="b" t="t" l="l"/>
              <a:pathLst>
                <a:path h="6096" w="5761990">
                  <a:moveTo>
                    <a:pt x="0" y="0"/>
                  </a:moveTo>
                  <a:lnTo>
                    <a:pt x="5761990" y="0"/>
                  </a:lnTo>
                  <a:lnTo>
                    <a:pt x="5761990" y="6096"/>
                  </a:lnTo>
                  <a:lnTo>
                    <a:pt x="0" y="6096"/>
                  </a:lnTo>
                  <a:close/>
                </a:path>
              </a:pathLst>
            </a:custGeom>
            <a:solidFill>
              <a:srgbClr val="000000"/>
            </a:solidFill>
          </p:spPr>
        </p:sp>
      </p:grpSp>
      <p:sp>
        <p:nvSpPr>
          <p:cNvPr name="Freeform 4" id="4"/>
          <p:cNvSpPr/>
          <p:nvPr/>
        </p:nvSpPr>
        <p:spPr>
          <a:xfrm flipH="false" flipV="false" rot="0">
            <a:off x="1743075" y="9791881"/>
            <a:ext cx="5572125" cy="542925"/>
          </a:xfrm>
          <a:custGeom>
            <a:avLst/>
            <a:gdLst/>
            <a:ahLst/>
            <a:cxnLst/>
            <a:rect r="r" b="b" t="t" l="l"/>
            <a:pathLst>
              <a:path h="542925" w="5572125">
                <a:moveTo>
                  <a:pt x="0" y="0"/>
                </a:moveTo>
                <a:lnTo>
                  <a:pt x="5572125" y="0"/>
                </a:lnTo>
                <a:lnTo>
                  <a:pt x="5572125" y="542925"/>
                </a:lnTo>
                <a:lnTo>
                  <a:pt x="0" y="54292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4933312" y="615315"/>
            <a:ext cx="1729740" cy="629917"/>
          </a:xfrm>
          <a:custGeom>
            <a:avLst/>
            <a:gdLst/>
            <a:ahLst/>
            <a:cxnLst/>
            <a:rect r="r" b="b" t="t" l="l"/>
            <a:pathLst>
              <a:path h="629917" w="1729740">
                <a:moveTo>
                  <a:pt x="0" y="0"/>
                </a:moveTo>
                <a:lnTo>
                  <a:pt x="1729740" y="0"/>
                </a:lnTo>
                <a:lnTo>
                  <a:pt x="1729740" y="629917"/>
                </a:lnTo>
                <a:lnTo>
                  <a:pt x="0" y="62991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840534" y="2446782"/>
            <a:ext cx="5963466" cy="1617425"/>
          </a:xfrm>
          <a:custGeom>
            <a:avLst/>
            <a:gdLst/>
            <a:ahLst/>
            <a:cxnLst/>
            <a:rect r="r" b="b" t="t" l="l"/>
            <a:pathLst>
              <a:path h="1617425" w="5963466">
                <a:moveTo>
                  <a:pt x="0" y="0"/>
                </a:moveTo>
                <a:lnTo>
                  <a:pt x="5963466" y="0"/>
                </a:lnTo>
                <a:lnTo>
                  <a:pt x="5963466" y="1617425"/>
                </a:lnTo>
                <a:lnTo>
                  <a:pt x="0" y="161742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597409" y="2522010"/>
            <a:ext cx="1011879" cy="6138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271"/>
              </a:lnSpc>
            </a:pPr>
            <a:r>
              <a:rPr lang="en-US" b="true" sz="1103">
                <a:solidFill>
                  <a:srgbClr val="000000"/>
                </a:solidFill>
                <a:latin typeface="Trebuchet MS Bold"/>
                <a:ea typeface="Trebuchet MS Bold"/>
                <a:cs typeface="Trebuchet MS Bold"/>
                <a:sym typeface="Trebuchet MS Bold"/>
              </a:rPr>
              <a:t>Lfd. Protokoll- nummer </a:t>
            </a:r>
          </a:p>
          <a:p>
            <a:pPr algn="l">
              <a:lnSpc>
                <a:spcPts val="2759"/>
              </a:lnSpc>
            </a:pPr>
            <a:r>
              <a:rPr lang="en-US" b="true" sz="1103">
                <a:solidFill>
                  <a:srgbClr val="000000"/>
                </a:solidFill>
                <a:latin typeface="Trebuchet MS Bold"/>
                <a:ea typeface="Trebuchet MS Bold"/>
                <a:cs typeface="Trebuchet MS Bold"/>
                <a:sym typeface="Trebuchet MS Bold"/>
              </a:rPr>
              <a:t>Datum 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597409" y="3193332"/>
            <a:ext cx="483552" cy="3035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9"/>
              </a:lnSpc>
            </a:pPr>
            <a:r>
              <a:rPr lang="en-US" b="true" sz="1103">
                <a:solidFill>
                  <a:srgbClr val="000000"/>
                </a:solidFill>
                <a:latin typeface="Trebuchet MS Bold"/>
                <a:ea typeface="Trebuchet MS Bold"/>
                <a:cs typeface="Trebuchet MS Bold"/>
                <a:sym typeface="Trebuchet MS Bold"/>
              </a:rPr>
              <a:t>Beginn 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597409" y="3557568"/>
            <a:ext cx="979237" cy="3097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9"/>
              </a:lnSpc>
            </a:pPr>
            <a:r>
              <a:rPr lang="en-US" b="true" sz="1103">
                <a:solidFill>
                  <a:srgbClr val="000000"/>
                </a:solidFill>
                <a:latin typeface="Trebuchet MS Bold"/>
                <a:ea typeface="Trebuchet MS Bold"/>
                <a:cs typeface="Trebuchet MS Bold"/>
                <a:sym typeface="Trebuchet MS Bold"/>
              </a:rPr>
              <a:t>Name LSB i.A. 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4135498" y="2459907"/>
            <a:ext cx="798830" cy="3035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9"/>
              </a:lnSpc>
            </a:pPr>
            <a:r>
              <a:rPr lang="en-US" b="true" sz="1103">
                <a:solidFill>
                  <a:srgbClr val="000000"/>
                </a:solidFill>
                <a:latin typeface="Trebuchet MS Bold"/>
                <a:ea typeface="Trebuchet MS Bold"/>
                <a:cs typeface="Trebuchet MS Bold"/>
                <a:sym typeface="Trebuchet MS Bold"/>
              </a:rPr>
              <a:t>Name (i.A.):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4135498" y="2826048"/>
            <a:ext cx="1023620" cy="3035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9"/>
              </a:lnSpc>
            </a:pPr>
            <a:r>
              <a:rPr lang="en-US" b="true" sz="1103">
                <a:solidFill>
                  <a:srgbClr val="000000"/>
                </a:solidFill>
                <a:latin typeface="Trebuchet MS Bold"/>
                <a:ea typeface="Trebuchet MS Bold"/>
                <a:cs typeface="Trebuchet MS Bold"/>
                <a:sym typeface="Trebuchet MS Bold"/>
              </a:rPr>
              <a:t>Anzahl Stunden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4135498" y="3193332"/>
            <a:ext cx="372599" cy="3097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9"/>
              </a:lnSpc>
            </a:pPr>
            <a:r>
              <a:rPr lang="en-US" b="true" sz="1103">
                <a:solidFill>
                  <a:srgbClr val="000000"/>
                </a:solidFill>
                <a:latin typeface="Trebuchet MS Bold"/>
                <a:ea typeface="Trebuchet MS Bold"/>
                <a:cs typeface="Trebuchet MS Bold"/>
                <a:sym typeface="Trebuchet MS Bold"/>
              </a:rPr>
              <a:t>Ende </a:t>
            </a:r>
          </a:p>
        </p:txBody>
      </p:sp>
      <p:grpSp>
        <p:nvGrpSpPr>
          <p:cNvPr name="Group 13" id="13"/>
          <p:cNvGrpSpPr/>
          <p:nvPr/>
        </p:nvGrpSpPr>
        <p:grpSpPr>
          <a:xfrm rot="0">
            <a:off x="756000" y="3255495"/>
            <a:ext cx="6559200" cy="874710"/>
            <a:chOff x="0" y="0"/>
            <a:chExt cx="2350669" cy="313476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2350669" cy="313476"/>
            </a:xfrm>
            <a:custGeom>
              <a:avLst/>
              <a:gdLst/>
              <a:ahLst/>
              <a:cxnLst/>
              <a:rect r="r" b="b" t="t" l="l"/>
              <a:pathLst>
                <a:path h="313476" w="2350669">
                  <a:moveTo>
                    <a:pt x="0" y="0"/>
                  </a:moveTo>
                  <a:lnTo>
                    <a:pt x="2350669" y="0"/>
                  </a:lnTo>
                  <a:lnTo>
                    <a:pt x="2350669" y="313476"/>
                  </a:lnTo>
                  <a:lnTo>
                    <a:pt x="0" y="313476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142875"/>
              <a:ext cx="2350669" cy="45635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760"/>
                </a:lnSpc>
              </a:pPr>
            </a:p>
          </p:txBody>
        </p:sp>
      </p:grpSp>
      <p:sp>
        <p:nvSpPr>
          <p:cNvPr name="TextBox 16" id="16"/>
          <p:cNvSpPr txBox="true"/>
          <p:nvPr/>
        </p:nvSpPr>
        <p:spPr>
          <a:xfrm rot="0">
            <a:off x="5416039" y="397678"/>
            <a:ext cx="1314869" cy="1954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5"/>
              </a:lnSpc>
            </a:pPr>
            <a:r>
              <a:rPr lang="en-US" b="true" sz="1103">
                <a:solidFill>
                  <a:srgbClr val="C00000"/>
                </a:solidFill>
                <a:latin typeface="Trebuchet MS Bold"/>
                <a:ea typeface="Trebuchet MS Bold"/>
                <a:cs typeface="Trebuchet MS Bold"/>
                <a:sym typeface="Trebuchet MS Bold"/>
              </a:rPr>
              <a:t>Ausbildungsinstitut</a:t>
            </a:r>
            <a:r>
              <a:rPr lang="en-US" b="true" sz="1103">
                <a:solidFill>
                  <a:srgbClr val="000000"/>
                </a:solidFill>
                <a:latin typeface="Trebuchet MS Bold"/>
                <a:ea typeface="Trebuchet MS Bold"/>
                <a:cs typeface="Trebuchet MS Bold"/>
                <a:sym typeface="Trebuchet MS Bold"/>
              </a:rPr>
              <a:t> 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826313" y="1257071"/>
            <a:ext cx="38833" cy="1410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28"/>
              </a:lnSpc>
            </a:pPr>
            <a:r>
              <a:rPr lang="en-US" b="true" sz="996">
                <a:solidFill>
                  <a:srgbClr val="000000"/>
                </a:solidFill>
                <a:latin typeface="Trebuchet MS Bold"/>
                <a:ea typeface="Trebuchet MS Bold"/>
                <a:cs typeface="Trebuchet MS Bold"/>
                <a:sym typeface="Trebuchet MS Bold"/>
              </a:rPr>
              <a:t> 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968045" y="1435979"/>
            <a:ext cx="5695007" cy="7481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88"/>
              </a:lnSpc>
            </a:pPr>
            <a:r>
              <a:rPr lang="en-US" sz="2795" spc="2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Protokoll Trainingsleitung</a:t>
            </a:r>
          </a:p>
          <a:p>
            <a:pPr algn="l">
              <a:lnSpc>
                <a:spcPts val="1620"/>
              </a:lnSpc>
            </a:pPr>
            <a:r>
              <a:rPr lang="en-US" sz="1403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Im Rahmen der Ausbildung zur zertifizierten Trainer*in Authentische Kommunikation (mit Schwerpunkt Gewaltfreie Kommunikation) 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972617" y="7409707"/>
            <a:ext cx="5555456" cy="2076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b="true" sz="1200">
                <a:solidFill>
                  <a:srgbClr val="000000"/>
                </a:solidFill>
                <a:latin typeface="Trebuchet MS Bold"/>
                <a:ea typeface="Trebuchet MS Bold"/>
                <a:cs typeface="Trebuchet MS Bold"/>
                <a:sym typeface="Trebuchet MS Bold"/>
              </a:rPr>
              <a:t>Ziele und gewählte Methoden, geplanter Fokus bei Thema Gruppe Individuum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972617" y="4287917"/>
            <a:ext cx="5985828" cy="2076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b="true" sz="1200">
                <a:solidFill>
                  <a:srgbClr val="000000"/>
                </a:solidFill>
                <a:latin typeface="Trebuchet MS Bold"/>
                <a:ea typeface="Trebuchet MS Bold"/>
                <a:cs typeface="Trebuchet MS Bold"/>
                <a:sym typeface="Trebuchet MS Bold"/>
              </a:rPr>
              <a:t>Thema &amp; Kontext des Trainings (Räumlichkeiten, internes oder offenes Training...) 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972617" y="5848750"/>
            <a:ext cx="5405755" cy="2076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b="true" sz="1200">
                <a:solidFill>
                  <a:srgbClr val="000000"/>
                </a:solidFill>
                <a:latin typeface="Trebuchet MS Bold"/>
                <a:ea typeface="Trebuchet MS Bold"/>
                <a:cs typeface="Trebuchet MS Bold"/>
                <a:sym typeface="Trebuchet MS Bold"/>
              </a:rPr>
              <a:t>Beschreibung der Teilnehmenden - Kontext (Gruppengröße, Rollen, Ränge) 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129388" y="9909495"/>
            <a:ext cx="5035839" cy="2911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152"/>
              </a:lnSpc>
            </a:pPr>
            <a:r>
              <a:rPr lang="en-US" sz="996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Protokollierte Trainingseinheiten. Zur Einreichung sind mindestens 30h protokollierte Trainingseinheiten vorzulegen.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00400" y="-126341"/>
            <a:ext cx="6559200" cy="874710"/>
            <a:chOff x="0" y="0"/>
            <a:chExt cx="2350669" cy="31347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350669" cy="313476"/>
            </a:xfrm>
            <a:custGeom>
              <a:avLst/>
              <a:gdLst/>
              <a:ahLst/>
              <a:cxnLst/>
              <a:rect r="r" b="b" t="t" l="l"/>
              <a:pathLst>
                <a:path h="313476" w="2350669">
                  <a:moveTo>
                    <a:pt x="0" y="0"/>
                  </a:moveTo>
                  <a:lnTo>
                    <a:pt x="2350669" y="0"/>
                  </a:lnTo>
                  <a:lnTo>
                    <a:pt x="2350669" y="313476"/>
                  </a:lnTo>
                  <a:lnTo>
                    <a:pt x="0" y="313476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142875"/>
              <a:ext cx="2350669" cy="45635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760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717017" y="4027871"/>
            <a:ext cx="4254818" cy="2076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b="true" sz="1200">
                <a:solidFill>
                  <a:srgbClr val="000000"/>
                </a:solidFill>
                <a:latin typeface="Trebuchet MS Bold"/>
                <a:ea typeface="Trebuchet MS Bold"/>
                <a:cs typeface="Trebuchet MS Bold"/>
                <a:sym typeface="Trebuchet MS Bold"/>
              </a:rPr>
              <a:t>Welches Feedback bekommst du von den Teilnehmenden?  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717017" y="906081"/>
            <a:ext cx="6424295" cy="2076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b="true" sz="1200">
                <a:solidFill>
                  <a:srgbClr val="000000"/>
                </a:solidFill>
                <a:latin typeface="Trebuchet MS Bold"/>
                <a:ea typeface="Trebuchet MS Bold"/>
                <a:cs typeface="Trebuchet MS Bold"/>
                <a:sym typeface="Trebuchet MS Bold"/>
              </a:rPr>
              <a:t>Allgemeine Erfahrung im Training - was lief aus Trainer*in Sicht erfolgreich, was weniger?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717017" y="2466914"/>
            <a:ext cx="5834062" cy="4171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b="true">
                <a:solidFill>
                  <a:srgbClr val="000000"/>
                </a:solidFill>
                <a:latin typeface="Trebuchet MS Bold"/>
                <a:ea typeface="Trebuchet MS Bold"/>
                <a:cs typeface="Trebuchet MS Bold"/>
                <a:sym typeface="Trebuchet MS Bold"/>
              </a:rPr>
              <a:t>Welche konkrete Inhalte / Prozesse waren besonders? Beschreibe 1-2 Situationen</a:t>
            </a:r>
          </a:p>
          <a:p>
            <a:pPr algn="l">
              <a:lnSpc>
                <a:spcPts val="1679"/>
              </a:lnSpc>
            </a:pPr>
            <a:r>
              <a:rPr lang="en-US" b="true" sz="1200">
                <a:solidFill>
                  <a:srgbClr val="000000"/>
                </a:solidFill>
                <a:latin typeface="Trebuchet MS Bold"/>
                <a:ea typeface="Trebuchet MS Bold"/>
                <a:cs typeface="Trebuchet MS Bold"/>
                <a:sym typeface="Trebuchet MS Bold"/>
              </a:rPr>
              <a:t> aus dem Training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575790" y="6196714"/>
            <a:ext cx="6984210" cy="4171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b="true" sz="1200">
                <a:solidFill>
                  <a:srgbClr val="000000"/>
                </a:solidFill>
                <a:latin typeface="Trebuchet MS Bold"/>
                <a:ea typeface="Trebuchet MS Bold"/>
                <a:cs typeface="Trebuchet MS Bold"/>
                <a:sym typeface="Trebuchet MS Bold"/>
              </a:rPr>
              <a:t>Welches Feedback gibst du dir selbst? Lass mindestens 2 verschiedene Anteile sprechen (Kritikstimme, Empathiestimme...)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709714" y="8790546"/>
            <a:ext cx="2134711" cy="2076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b="true" sz="1200">
                <a:solidFill>
                  <a:srgbClr val="000000"/>
                </a:solidFill>
                <a:latin typeface="Trebuchet MS Bold"/>
                <a:ea typeface="Trebuchet MS Bold"/>
                <a:cs typeface="Trebuchet MS Bold"/>
                <a:sym typeface="Trebuchet MS Bold"/>
              </a:rPr>
              <a:t>Dein Lernen fürs nächste Mal: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DAG856eWTQQ</dc:identifier>
  <dcterms:modified xsi:type="dcterms:W3CDTF">2011-08-01T06:04:30Z</dcterms:modified>
  <cp:revision>1</cp:revision>
  <dc:title>Protokoll Trainingsleitung</dc:title>
</cp:coreProperties>
</file>